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76" r:id="rId12"/>
    <p:sldId id="272" r:id="rId13"/>
    <p:sldId id="274" r:id="rId14"/>
    <p:sldId id="277" r:id="rId15"/>
    <p:sldId id="278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51" autoAdjust="0"/>
    <p:restoredTop sz="94660"/>
  </p:normalViewPr>
  <p:slideViewPr>
    <p:cSldViewPr>
      <p:cViewPr varScale="1">
        <p:scale>
          <a:sx n="88" d="100"/>
          <a:sy n="88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FE407E-8C7B-40C8-93FA-1DA9D2DBC5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C0F118-65AE-4231-B9DD-0E7BC39A8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6F0A24-9952-4CD8-88A3-9A7A54BDEC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31C2681-888D-4132-B08A-A375F81D5D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A29F4B-CBDF-4479-83FA-5E062DA153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D84AA4-686E-45D6-94F0-178B7A1924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197F28-2369-4592-ADD4-1C85E3831A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5EAE20-2C7A-425E-846C-DD619835A9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22AA7D-9C7A-4AF2-A794-9B35CEAD41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5F75BF-9E7C-498D-90A5-F5E7F245B1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D714A-2A83-4753-AF76-9E20FFB9D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3D5912-73DE-44D2-8E04-94A125BCE3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C2C8A2-DC7A-4493-A4A5-DCB76CA99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za.ru/texts/2006/08/29-246.html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928670"/>
            <a:ext cx="7772400" cy="1829761"/>
          </a:xfrm>
        </p:spPr>
        <p:txBody>
          <a:bodyPr/>
          <a:lstStyle/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Этюды из жизни комплексных чисел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Число – есть основание </a:t>
            </a:r>
            <a:r>
              <a:rPr lang="ru-RU" dirty="0" err="1" smtClean="0"/>
              <a:t>оформленности</a:t>
            </a:r>
            <a:r>
              <a:rPr lang="ru-RU" dirty="0" smtClean="0"/>
              <a:t> и познаваемости всего сущего. Все познаваемое имеет число. Ибо без него невозможно ничего ни понять, ни познать.</a:t>
            </a:r>
          </a:p>
          <a:p>
            <a:r>
              <a:rPr lang="ru-RU" b="1" dirty="0" err="1" smtClean="0"/>
              <a:t>Филолай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714488"/>
            <a:ext cx="3525838" cy="8794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Алгебраическая форма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effectLst/>
              </a:rPr>
              <a:t>Сложение и умножение комплексных чисел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572000" y="1643050"/>
            <a:ext cx="38131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Тригонометрическая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форма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95288" y="2565400"/>
            <a:ext cx="295275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Сумма</a:t>
            </a:r>
          </a:p>
          <a:p>
            <a:pPr algn="ctr"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A+iB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 + (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C+iD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)= </a:t>
            </a:r>
          </a:p>
          <a:p>
            <a:pPr algn="ctr"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(A+C)+(B+D)I</a:t>
            </a:r>
          </a:p>
          <a:p>
            <a:pPr algn="ctr">
              <a:spcBef>
                <a:spcPct val="50000"/>
              </a:spcBef>
            </a:pPr>
            <a:endParaRPr lang="ru-RU" sz="2400" dirty="0"/>
          </a:p>
          <a:p>
            <a:pPr>
              <a:spcBef>
                <a:spcPct val="50000"/>
              </a:spcBef>
            </a:pPr>
            <a:endParaRPr lang="ru-RU" sz="2400" dirty="0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143372" y="2928934"/>
            <a:ext cx="467995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Произведение</a:t>
            </a:r>
            <a:r>
              <a:rPr lang="en-US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Z1= r1 (cos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φ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1+ 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sin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φ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1)</a:t>
            </a:r>
          </a:p>
          <a:p>
            <a:pPr algn="ctr"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Z2= r2(cos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φ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2+ 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sin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φ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2)</a:t>
            </a:r>
          </a:p>
          <a:p>
            <a:pPr algn="ctr"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Z1 ·Z2= r1r2[cos(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φ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1+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φ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2)+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isin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(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φ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1+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φ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2)]</a:t>
            </a:r>
          </a:p>
          <a:p>
            <a:pPr algn="ctr">
              <a:spcBef>
                <a:spcPct val="50000"/>
              </a:spcBef>
            </a:pPr>
            <a:endParaRPr lang="ru-RU" sz="2400" dirty="0"/>
          </a:p>
          <a:p>
            <a:pPr>
              <a:spcBef>
                <a:spcPct val="50000"/>
              </a:spcBef>
            </a:pPr>
            <a:endParaRPr lang="ru-RU" sz="2400" dirty="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11188" y="4005263"/>
            <a:ext cx="309721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Произведение </a:t>
            </a:r>
          </a:p>
          <a:p>
            <a:pPr algn="ctr"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A+iB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 · (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C+iD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)=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AC-BD)+(AD+BC)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endParaRPr lang="ru-RU" sz="2400" dirty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Примеры</a:t>
            </a:r>
            <a:r>
              <a:rPr lang="ru-RU" dirty="0">
                <a:effectLst/>
              </a:rPr>
              <a:t>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4348" y="1357298"/>
            <a:ext cx="7858180" cy="928694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Найти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сумму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произведение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комплексных чисел</a:t>
            </a: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339975" y="2349500"/>
          <a:ext cx="2736850" cy="369888"/>
        </p:xfrm>
        <a:graphic>
          <a:graphicData uri="http://schemas.openxmlformats.org/presentationml/2006/ole">
            <p:oleObj spid="_x0000_s47106" name="Формула" r:id="rId3" imgW="1600200" imgH="215640" progId="Equation.3">
              <p:embed/>
            </p:oleObj>
          </a:graphicData>
        </a:graphic>
      </p:graphicFrame>
      <p:graphicFrame>
        <p:nvGraphicFramePr>
          <p:cNvPr id="38919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921907" y="3429001"/>
          <a:ext cx="7726800" cy="1785950"/>
        </p:xfrm>
        <a:graphic>
          <a:graphicData uri="http://schemas.openxmlformats.org/presentationml/2006/ole">
            <p:oleObj spid="_x0000_s47107" name="Формула" r:id="rId4" imgW="2857320" imgH="660240" progId="Equation.3">
              <p:embed/>
            </p:oleObj>
          </a:graphicData>
        </a:graphic>
      </p:graphicFrame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611188" y="2781300"/>
            <a:ext cx="78486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2400">
                <a:latin typeface="Arial" pitchFamily="34" charset="0"/>
                <a:cs typeface="Arial" pitchFamily="34" charset="0"/>
              </a:rPr>
              <a:t>Решение: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05" name="Object 13"/>
          <p:cNvGraphicFramePr>
            <a:graphicFrameLocks noChangeAspect="1"/>
          </p:cNvGraphicFramePr>
          <p:nvPr>
            <p:ph idx="1"/>
          </p:nvPr>
        </p:nvGraphicFramePr>
        <p:xfrm>
          <a:off x="3132138" y="5651500"/>
          <a:ext cx="2085975" cy="920750"/>
        </p:xfrm>
        <a:graphic>
          <a:graphicData uri="http://schemas.openxmlformats.org/presentationml/2006/ole">
            <p:oleObj spid="_x0000_s33805" name="Формула" r:id="rId3" imgW="977760" imgH="431640" progId="Equation.3">
              <p:embed/>
            </p:oleObj>
          </a:graphicData>
        </a:graphic>
      </p:graphicFrame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Вычитание и деление комплексных чисел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042988" y="2276475"/>
            <a:ext cx="273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en-US" sz="2400" b="1">
                <a:latin typeface="Arial" pitchFamily="34" charset="0"/>
                <a:cs typeface="Arial" pitchFamily="34" charset="0"/>
              </a:rPr>
              <a:t>+ Z</a:t>
            </a:r>
            <a:r>
              <a:rPr lang="en-US" sz="1000" b="1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>
                <a:latin typeface="Arial" pitchFamily="34" charset="0"/>
                <a:cs typeface="Arial" pitchFamily="34" charset="0"/>
              </a:rPr>
              <a:t> = Z</a:t>
            </a:r>
            <a:r>
              <a:rPr lang="en-US" sz="1000" b="1">
                <a:latin typeface="Arial" pitchFamily="34" charset="0"/>
                <a:cs typeface="Arial" pitchFamily="34" charset="0"/>
              </a:rPr>
              <a:t>1</a:t>
            </a:r>
            <a:r>
              <a:rPr lang="en-US" b="1">
                <a:latin typeface="Arial" pitchFamily="34" charset="0"/>
                <a:cs typeface="Arial" pitchFamily="34" charset="0"/>
              </a:rPr>
              <a:t> </a:t>
            </a:r>
            <a:endParaRPr lang="ru-RU" sz="1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6913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Вычитание –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операция, обратная сложению: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971550" y="2636838"/>
            <a:ext cx="424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+ Z</a:t>
            </a:r>
            <a:r>
              <a:rPr lang="en-US" sz="1000" b="1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+(-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Z</a:t>
            </a:r>
            <a:r>
              <a:rPr lang="ru-RU" sz="1000" b="1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)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= Z</a:t>
            </a:r>
            <a:r>
              <a:rPr lang="en-US" sz="1000" b="1" dirty="0">
                <a:latin typeface="Arial" pitchFamily="34" charset="0"/>
                <a:cs typeface="Arial" pitchFamily="34" charset="0"/>
              </a:rPr>
              <a:t>1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+(-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Z</a:t>
            </a:r>
            <a:r>
              <a:rPr lang="ru-RU" sz="1000" b="1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1042988" y="3068638"/>
            <a:ext cx="540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= Z</a:t>
            </a:r>
            <a:r>
              <a:rPr lang="en-US" sz="1000" b="1" dirty="0">
                <a:latin typeface="Arial" pitchFamily="34" charset="0"/>
                <a:cs typeface="Arial" pitchFamily="34" charset="0"/>
              </a:rPr>
              <a:t>1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Z</a:t>
            </a:r>
            <a:r>
              <a:rPr lang="en-US" sz="1000" b="1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–разность 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971550" y="3860800"/>
            <a:ext cx="7056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Деление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– операция, обратная умножению: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1908175" y="4365625"/>
            <a:ext cx="273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· Z</a:t>
            </a:r>
            <a:r>
              <a:rPr lang="en-US" sz="1000" b="1" dirty="0">
                <a:latin typeface="Arial" pitchFamily="34" charset="0"/>
                <a:cs typeface="Arial" pitchFamily="34" charset="0"/>
              </a:rPr>
              <a:t>2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= Z</a:t>
            </a:r>
            <a:r>
              <a:rPr lang="en-US" sz="1000" b="1" dirty="0">
                <a:latin typeface="Arial" pitchFamily="34" charset="0"/>
                <a:cs typeface="Arial" pitchFamily="34" charset="0"/>
              </a:rPr>
              <a:t>1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1187450" y="4941888"/>
            <a:ext cx="698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Разделив</a:t>
            </a:r>
            <a:r>
              <a:rPr lang="ru-RU" sz="2400" dirty="0"/>
              <a:t> обе части на </a:t>
            </a:r>
            <a:r>
              <a:rPr lang="en-US" sz="2400" dirty="0"/>
              <a:t>Z</a:t>
            </a:r>
            <a:r>
              <a:rPr lang="en-US" sz="900" dirty="0"/>
              <a:t>2 </a:t>
            </a:r>
            <a:r>
              <a:rPr lang="ru-RU" sz="2400" dirty="0"/>
              <a:t>получим: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Примеры</a:t>
            </a:r>
            <a:r>
              <a:rPr lang="ru-RU" dirty="0">
                <a:effectLst/>
              </a:rPr>
              <a:t>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7415213" cy="116840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Найти разность и частное комплексных чисел</a:t>
            </a: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339975" y="2349500"/>
          <a:ext cx="2736850" cy="369888"/>
        </p:xfrm>
        <a:graphic>
          <a:graphicData uri="http://schemas.openxmlformats.org/presentationml/2006/ole">
            <p:oleObj spid="_x0000_s38916" name="Формула" r:id="rId3" imgW="1600200" imgH="215640" progId="Equation.3">
              <p:embed/>
            </p:oleObj>
          </a:graphicData>
        </a:graphic>
      </p:graphicFrame>
      <p:graphicFrame>
        <p:nvGraphicFramePr>
          <p:cNvPr id="38919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1979613" y="3563938"/>
          <a:ext cx="5975350" cy="1601787"/>
        </p:xfrm>
        <a:graphic>
          <a:graphicData uri="http://schemas.openxmlformats.org/presentationml/2006/ole">
            <p:oleObj spid="_x0000_s38919" name="Формула" r:id="rId4" imgW="2463480" imgH="660240" progId="Equation.3">
              <p:embed/>
            </p:oleObj>
          </a:graphicData>
        </a:graphic>
      </p:graphicFrame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611188" y="2781300"/>
            <a:ext cx="78486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2400">
                <a:latin typeface="Arial" pitchFamily="34" charset="0"/>
                <a:cs typeface="Arial" pitchFamily="34" charset="0"/>
              </a:rPr>
              <a:t>Решение: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29604" cy="134777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Почему современный мир быстро меняется?</a:t>
            </a:r>
            <a:endParaRPr lang="ru-RU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42910" y="1428736"/>
            <a:ext cx="8286808" cy="428628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7000" dirty="0" err="1" smtClean="0">
                <a:latin typeface="Times New Roman" pitchFamily="18" charset="0"/>
                <a:cs typeface="Times New Roman" pitchFamily="18" charset="0"/>
              </a:rPr>
              <a:t>Феано</a:t>
            </a:r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7000" dirty="0" smtClean="0">
                <a:latin typeface="Times New Roman" pitchFamily="18" charset="0"/>
                <a:cs typeface="Times New Roman" pitchFamily="18" charset="0"/>
                <a:hlinkClick r:id="rId2"/>
              </a:rPr>
              <a:t>Диалога о Времени</a:t>
            </a:r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i="1" dirty="0" smtClean="0">
                <a:latin typeface="Times New Roman" pitchFamily="18" charset="0"/>
                <a:cs typeface="Times New Roman" pitchFamily="18" charset="0"/>
              </a:rPr>
              <a:t>    </a:t>
            </a:r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Мера 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соответствия личного сознания окружающему миру и своему внутреннему потенциальному миру, определяется комплексным Числом, имеющим действительную (видимую, материальную, квантовую) и мнимую (невидимую, полевую, непрерывную) составляющие различных его качеств и умений, знаний и опыта. Мы различаемся сознанием примерно как планеты нашей системы, порой различаемся, как звезды галактики. Мы удивительно и дополнительно разные. </a:t>
            </a:r>
            <a:r>
              <a:rPr lang="ru-RU" sz="8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600" dirty="0" smtClean="0">
                <a:latin typeface="Times New Roman" pitchFamily="18" charset="0"/>
                <a:cs typeface="Times New Roman" pitchFamily="18" charset="0"/>
              </a:rPr>
            </a:br>
            <a:endParaRPr lang="ru-RU" sz="8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Знаменитая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формула Пифагора «Все есть Число» сегодня расширена до полноты своего реального смысла. Условия развития современной науки, набирающей вместе с лавинным увеличением количества теоретических и опытных знаний, новые смыслы, то есть, новое качество, создают необходимость нового уровня структурирования всей системы научных знаний. Полное объяснение хранит и будет хранить в себе вечно только первоисточник Тот, что в сердце искателя.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828800"/>
            <a:ext cx="8131175" cy="5029200"/>
          </a:xfrm>
        </p:spPr>
        <p:txBody>
          <a:bodyPr/>
          <a:lstStyle/>
          <a:p>
            <a:pPr>
              <a:buFontTx/>
              <a:buNone/>
            </a:pPr>
            <a:r>
              <a:rPr lang="ru-RU" dirty="0">
                <a:latin typeface="Arial" charset="0"/>
              </a:rPr>
              <a:t>Х+А=В -   недостаточно положительных </a:t>
            </a:r>
          </a:p>
          <a:p>
            <a:pPr>
              <a:buFontTx/>
              <a:buNone/>
            </a:pPr>
            <a:r>
              <a:rPr lang="ru-RU" dirty="0">
                <a:latin typeface="Arial" charset="0"/>
              </a:rPr>
              <a:t>                чисел</a:t>
            </a:r>
          </a:p>
          <a:p>
            <a:pPr>
              <a:buFontTx/>
              <a:buNone/>
            </a:pPr>
            <a:endParaRPr lang="ru-RU" dirty="0">
              <a:latin typeface="Arial" charset="0"/>
            </a:endParaRPr>
          </a:p>
          <a:p>
            <a:pPr>
              <a:buFontTx/>
              <a:buNone/>
            </a:pPr>
            <a:r>
              <a:rPr lang="ru-RU" dirty="0">
                <a:latin typeface="Arial" charset="0"/>
              </a:rPr>
              <a:t>А</a:t>
            </a:r>
            <a:r>
              <a:rPr lang="en-US" dirty="0">
                <a:latin typeface="Arial" charset="0"/>
                <a:cs typeface="Arial" charset="0"/>
              </a:rPr>
              <a:t>·</a:t>
            </a:r>
            <a:r>
              <a:rPr lang="ru-RU" dirty="0">
                <a:latin typeface="Arial" charset="0"/>
                <a:cs typeface="Arial" charset="0"/>
              </a:rPr>
              <a:t>Х + В=0 (А≠0) – разрешимы на </a:t>
            </a:r>
          </a:p>
          <a:p>
            <a:pPr>
              <a:buFontTx/>
              <a:buNone/>
            </a:pPr>
            <a:r>
              <a:rPr lang="ru-RU" dirty="0">
                <a:latin typeface="Arial" charset="0"/>
                <a:cs typeface="Arial" charset="0"/>
              </a:rPr>
              <a:t>                  множестве </a:t>
            </a:r>
            <a:r>
              <a:rPr lang="ru-RU" dirty="0" smtClean="0">
                <a:latin typeface="Arial" charset="0"/>
                <a:cs typeface="Arial" charset="0"/>
              </a:rPr>
              <a:t>рациональных чисел</a:t>
            </a:r>
            <a:endParaRPr lang="ru-RU" dirty="0">
              <a:latin typeface="Arial" charset="0"/>
              <a:cs typeface="Arial" charset="0"/>
            </a:endParaRPr>
          </a:p>
          <a:p>
            <a:pPr>
              <a:buFontTx/>
              <a:buNone/>
            </a:pPr>
            <a:r>
              <a:rPr lang="ru-RU" dirty="0">
                <a:latin typeface="Arial" charset="0"/>
                <a:cs typeface="Arial" charset="0"/>
              </a:rPr>
              <a:t>Х</a:t>
            </a:r>
            <a:r>
              <a:rPr lang="en-US" dirty="0">
                <a:latin typeface="Arial" charset="0"/>
                <a:cs typeface="Arial" charset="0"/>
              </a:rPr>
              <a:t>²</a:t>
            </a:r>
            <a:r>
              <a:rPr lang="ru-RU" dirty="0">
                <a:latin typeface="Arial" charset="0"/>
                <a:cs typeface="Arial" charset="0"/>
              </a:rPr>
              <a:t>=2 или Х</a:t>
            </a:r>
            <a:r>
              <a:rPr lang="en-US" dirty="0">
                <a:latin typeface="Arial" charset="0"/>
                <a:cs typeface="Arial" charset="0"/>
              </a:rPr>
              <a:t>³</a:t>
            </a:r>
            <a:r>
              <a:rPr lang="ru-RU" dirty="0">
                <a:latin typeface="Arial" charset="0"/>
                <a:cs typeface="Arial" charset="0"/>
              </a:rPr>
              <a:t>=5  - корни - иррациональные </a:t>
            </a:r>
          </a:p>
          <a:p>
            <a:pPr>
              <a:buFontTx/>
              <a:buNone/>
            </a:pPr>
            <a:r>
              <a:rPr lang="ru-RU" dirty="0">
                <a:latin typeface="Arial" charset="0"/>
                <a:cs typeface="Arial" charset="0"/>
              </a:rPr>
              <a:t>                           числа</a:t>
            </a:r>
          </a:p>
          <a:p>
            <a:pPr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  <a:p>
            <a:pPr>
              <a:buFontTx/>
              <a:buNone/>
            </a:pPr>
            <a:endParaRPr lang="ru-RU" dirty="0">
              <a:latin typeface="Arial" charset="0"/>
              <a:cs typeface="Arial" charset="0"/>
            </a:endParaRPr>
          </a:p>
          <a:p>
            <a:pPr>
              <a:buFontTx/>
              <a:buNone/>
            </a:pPr>
            <a:endParaRPr lang="ru-RU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Исторические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предпосылки </a:t>
            </a: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комплексного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FontTx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А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Х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²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+ В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Х+ С =0</a:t>
            </a:r>
          </a:p>
          <a:p>
            <a:pPr>
              <a:buFontTx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При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D&lt;0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действительных корней нет</a:t>
            </a:r>
          </a:p>
          <a:p>
            <a:pPr>
              <a:buFontTx/>
              <a:buNone/>
            </a:pPr>
            <a:endParaRPr lang="ru-RU" dirty="0">
              <a:cs typeface="Arial" charset="0"/>
            </a:endParaRPr>
          </a:p>
          <a:p>
            <a:pPr>
              <a:buFontTx/>
              <a:buNone/>
            </a:pPr>
            <a:endParaRPr lang="en-US" dirty="0">
              <a:cs typeface="Arial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Решение квадратных уравнений</a:t>
            </a:r>
          </a:p>
        </p:txBody>
      </p:sp>
      <p:grpSp>
        <p:nvGrpSpPr>
          <p:cNvPr id="12300" name="Group 12"/>
          <p:cNvGrpSpPr>
            <a:grpSpLocks/>
          </p:cNvGrpSpPr>
          <p:nvPr/>
        </p:nvGrpSpPr>
        <p:grpSpPr bwMode="auto">
          <a:xfrm>
            <a:off x="1547813" y="3716338"/>
            <a:ext cx="5616575" cy="2879725"/>
            <a:chOff x="975" y="2341"/>
            <a:chExt cx="3538" cy="1814"/>
          </a:xfrm>
        </p:grpSpPr>
        <p:sp>
          <p:nvSpPr>
            <p:cNvPr id="12293" name="Oval 5"/>
            <p:cNvSpPr>
              <a:spLocks noChangeArrowheads="1"/>
            </p:cNvSpPr>
            <p:nvPr/>
          </p:nvSpPr>
          <p:spPr bwMode="auto">
            <a:xfrm>
              <a:off x="2154" y="2750"/>
              <a:ext cx="998" cy="90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/>
                <a:t>Иррациональные </a:t>
              </a:r>
            </a:p>
            <a:p>
              <a:pPr algn="ctr"/>
              <a:r>
                <a:rPr lang="ru-RU" sz="1400"/>
                <a:t>числа</a:t>
              </a:r>
            </a:p>
          </p:txBody>
        </p:sp>
        <p:sp>
          <p:nvSpPr>
            <p:cNvPr id="12294" name="Oval 6"/>
            <p:cNvSpPr>
              <a:spLocks noChangeArrowheads="1"/>
            </p:cNvSpPr>
            <p:nvPr/>
          </p:nvSpPr>
          <p:spPr bwMode="auto">
            <a:xfrm>
              <a:off x="1111" y="2750"/>
              <a:ext cx="900" cy="90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/>
                <a:t>Рациональные </a:t>
              </a:r>
            </a:p>
            <a:p>
              <a:pPr algn="ctr"/>
              <a:r>
                <a:rPr lang="ru-RU" sz="1400"/>
                <a:t>числа</a:t>
              </a:r>
            </a:p>
          </p:txBody>
        </p:sp>
        <p:sp>
          <p:nvSpPr>
            <p:cNvPr id="12295" name="Oval 7"/>
            <p:cNvSpPr>
              <a:spLocks noChangeArrowheads="1"/>
            </p:cNvSpPr>
            <p:nvPr/>
          </p:nvSpPr>
          <p:spPr bwMode="auto">
            <a:xfrm>
              <a:off x="975" y="2341"/>
              <a:ext cx="2495" cy="1814"/>
            </a:xfrm>
            <a:prstGeom prst="ellips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1555" y="3732"/>
              <a:ext cx="1451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/>
                <a:t>Действительные числа</a:t>
              </a:r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3651" y="2840"/>
              <a:ext cx="54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600"/>
                <a:t>+</a:t>
              </a:r>
            </a:p>
          </p:txBody>
        </p:sp>
        <p:sp>
          <p:nvSpPr>
            <p:cNvPr id="12299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4105" y="2568"/>
              <a:ext cx="408" cy="95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rgbClr val="C0C0C0">
                        <a:alpha val="80000"/>
                      </a:srgbClr>
                    </a:outerShdw>
                  </a:effectLst>
                  <a:latin typeface="Impact"/>
                </a:rPr>
                <a:t>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21" name="Group 9"/>
          <p:cNvGrpSpPr>
            <a:grpSpLocks/>
          </p:cNvGrpSpPr>
          <p:nvPr/>
        </p:nvGrpSpPr>
        <p:grpSpPr bwMode="auto">
          <a:xfrm>
            <a:off x="1258888" y="1916113"/>
            <a:ext cx="5616575" cy="2879725"/>
            <a:chOff x="975" y="2341"/>
            <a:chExt cx="3538" cy="1814"/>
          </a:xfrm>
        </p:grpSpPr>
        <p:sp>
          <p:nvSpPr>
            <p:cNvPr id="13322" name="Oval 10"/>
            <p:cNvSpPr>
              <a:spLocks noChangeArrowheads="1"/>
            </p:cNvSpPr>
            <p:nvPr/>
          </p:nvSpPr>
          <p:spPr bwMode="auto">
            <a:xfrm>
              <a:off x="2154" y="2750"/>
              <a:ext cx="998" cy="90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dirty="0">
                  <a:latin typeface="Arial" pitchFamily="34" charset="0"/>
                  <a:cs typeface="Arial" pitchFamily="34" charset="0"/>
                </a:rPr>
                <a:t>Иррациональные </a:t>
              </a:r>
            </a:p>
            <a:p>
              <a:pPr algn="ctr"/>
              <a:r>
                <a:rPr lang="ru-RU" sz="1400" dirty="0">
                  <a:latin typeface="Arial" pitchFamily="34" charset="0"/>
                  <a:cs typeface="Arial" pitchFamily="34" charset="0"/>
                </a:rPr>
                <a:t>числа</a:t>
              </a:r>
            </a:p>
          </p:txBody>
        </p:sp>
        <p:sp>
          <p:nvSpPr>
            <p:cNvPr id="13323" name="Oval 11"/>
            <p:cNvSpPr>
              <a:spLocks noChangeArrowheads="1"/>
            </p:cNvSpPr>
            <p:nvPr/>
          </p:nvSpPr>
          <p:spPr bwMode="auto">
            <a:xfrm>
              <a:off x="1111" y="2750"/>
              <a:ext cx="900" cy="90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dirty="0">
                  <a:latin typeface="Arial" pitchFamily="34" charset="0"/>
                  <a:cs typeface="Arial" pitchFamily="34" charset="0"/>
                </a:rPr>
                <a:t>Рациональные </a:t>
              </a:r>
            </a:p>
            <a:p>
              <a:pPr algn="ctr"/>
              <a:r>
                <a:rPr lang="ru-RU" sz="1400" dirty="0">
                  <a:latin typeface="Arial" pitchFamily="34" charset="0"/>
                  <a:cs typeface="Arial" pitchFamily="34" charset="0"/>
                </a:rPr>
                <a:t>числа</a:t>
              </a:r>
            </a:p>
          </p:txBody>
        </p:sp>
        <p:sp>
          <p:nvSpPr>
            <p:cNvPr id="13324" name="Oval 12"/>
            <p:cNvSpPr>
              <a:spLocks noChangeArrowheads="1"/>
            </p:cNvSpPr>
            <p:nvPr/>
          </p:nvSpPr>
          <p:spPr bwMode="auto">
            <a:xfrm>
              <a:off x="975" y="2341"/>
              <a:ext cx="2495" cy="1814"/>
            </a:xfrm>
            <a:prstGeom prst="ellips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5" name="Text Box 13"/>
            <p:cNvSpPr txBox="1">
              <a:spLocks noChangeArrowheads="1"/>
            </p:cNvSpPr>
            <p:nvPr/>
          </p:nvSpPr>
          <p:spPr bwMode="auto">
            <a:xfrm>
              <a:off x="1555" y="3732"/>
              <a:ext cx="1451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dirty="0">
                  <a:latin typeface="Arial" pitchFamily="34" charset="0"/>
                  <a:cs typeface="Arial" pitchFamily="34" charset="0"/>
                </a:rPr>
                <a:t>Действительные числа</a:t>
              </a:r>
            </a:p>
          </p:txBody>
        </p:sp>
        <p:sp>
          <p:nvSpPr>
            <p:cNvPr id="13326" name="Text Box 14"/>
            <p:cNvSpPr txBox="1">
              <a:spLocks noChangeArrowheads="1"/>
            </p:cNvSpPr>
            <p:nvPr/>
          </p:nvSpPr>
          <p:spPr bwMode="auto">
            <a:xfrm>
              <a:off x="3651" y="2840"/>
              <a:ext cx="54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600"/>
                <a:t>+</a:t>
              </a:r>
            </a:p>
          </p:txBody>
        </p:sp>
        <p:sp>
          <p:nvSpPr>
            <p:cNvPr id="13327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4105" y="2568"/>
              <a:ext cx="408" cy="95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rgbClr val="C0C0C0">
                        <a:alpha val="80000"/>
                      </a:srgbClr>
                    </a:outerShdw>
                  </a:effectLst>
                  <a:latin typeface="Impact"/>
                </a:rPr>
                <a:t>?</a:t>
              </a:r>
            </a:p>
          </p:txBody>
        </p:sp>
      </p:grpSp>
      <p:sp>
        <p:nvSpPr>
          <p:cNvPr id="13328" name="Oval 16"/>
          <p:cNvSpPr>
            <a:spLocks noChangeArrowheads="1"/>
          </p:cNvSpPr>
          <p:nvPr/>
        </p:nvSpPr>
        <p:spPr bwMode="auto">
          <a:xfrm>
            <a:off x="395288" y="1125538"/>
            <a:ext cx="8280400" cy="4679950"/>
          </a:xfrm>
          <a:prstGeom prst="ellips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3132138" y="5013325"/>
            <a:ext cx="360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>
                <a:latin typeface="Arial" pitchFamily="34" charset="0"/>
                <a:cs typeface="Arial" pitchFamily="34" charset="0"/>
              </a:rPr>
              <a:t>Комплексные 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dirty="0">
                <a:latin typeface="Arial" charset="0"/>
                <a:cs typeface="Arial" charset="0"/>
              </a:rPr>
              <a:t>Х</a:t>
            </a:r>
            <a:r>
              <a:rPr lang="en-US" dirty="0">
                <a:latin typeface="Arial" charset="0"/>
                <a:cs typeface="Arial" charset="0"/>
              </a:rPr>
              <a:t>²</a:t>
            </a:r>
            <a:r>
              <a:rPr lang="ru-RU" dirty="0">
                <a:latin typeface="Arial" charset="0"/>
                <a:cs typeface="Arial" charset="0"/>
              </a:rPr>
              <a:t>=-1</a:t>
            </a:r>
          </a:p>
          <a:p>
            <a:pPr>
              <a:buFontTx/>
              <a:buNone/>
            </a:pPr>
            <a:r>
              <a:rPr lang="ru-RU" dirty="0">
                <a:latin typeface="Arial" charset="0"/>
                <a:cs typeface="Arial" charset="0"/>
              </a:rPr>
              <a:t>Х</a:t>
            </a:r>
            <a:r>
              <a:rPr lang="en-US" i="1" dirty="0">
                <a:latin typeface="Arial" charset="0"/>
                <a:cs typeface="Arial" charset="0"/>
              </a:rPr>
              <a:t>=</a:t>
            </a:r>
            <a:r>
              <a:rPr lang="en-US" i="1" dirty="0" err="1">
                <a:latin typeface="Times New Roman" pitchFamily="18" charset="0"/>
                <a:cs typeface="Arial" charset="0"/>
              </a:rPr>
              <a:t>i</a:t>
            </a:r>
            <a:r>
              <a:rPr lang="en-US" i="1" dirty="0">
                <a:latin typeface="Times New Roman" pitchFamily="18" charset="0"/>
                <a:cs typeface="Arial" charset="0"/>
              </a:rPr>
              <a:t> </a:t>
            </a:r>
            <a:r>
              <a:rPr lang="ru-RU" i="1" dirty="0">
                <a:latin typeface="Times New Roman" pitchFamily="18" charset="0"/>
                <a:cs typeface="Arial" charset="0"/>
              </a:rPr>
              <a:t>     -корень уравнения</a:t>
            </a:r>
          </a:p>
          <a:p>
            <a:pPr>
              <a:buFontTx/>
              <a:buNone/>
            </a:pPr>
            <a:r>
              <a:rPr lang="en-US" i="1" dirty="0" err="1">
                <a:latin typeface="Times New Roman" pitchFamily="18" charset="0"/>
                <a:cs typeface="Arial" charset="0"/>
              </a:rPr>
              <a:t>i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- комплексное число, такое , что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i="1" dirty="0">
                <a:latin typeface="Times New Roman" pitchFamily="18" charset="0"/>
                <a:cs typeface="Arial" charset="0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²=-1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i="1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Вид комплексного числа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140200" y="4437063"/>
            <a:ext cx="2087563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/>
              <a:t>А + В</a:t>
            </a:r>
            <a:r>
              <a:rPr lang="en-US" sz="3200" b="1"/>
              <a:t>·</a:t>
            </a:r>
            <a:r>
              <a:rPr lang="ru-RU" sz="3200" b="1"/>
              <a:t> </a:t>
            </a:r>
            <a:r>
              <a:rPr lang="en-US" sz="3200" b="1" i="1">
                <a:latin typeface="Times New Roman" pitchFamily="18" charset="0"/>
              </a:rPr>
              <a:t>i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492500" y="5445125"/>
            <a:ext cx="32400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latin typeface="Arial" pitchFamily="34" charset="0"/>
                <a:cs typeface="Arial" pitchFamily="34" charset="0"/>
              </a:rPr>
              <a:t>ЗАПИСЬ КОМПЛЕКСНОГО ЧИСЛА В ОБЩЕМ ВИДЕ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ru-RU"/>
          </a:p>
          <a:p>
            <a:pPr>
              <a:lnSpc>
                <a:spcPct val="90000"/>
              </a:lnSpc>
              <a:buFontTx/>
              <a:buNone/>
            </a:pPr>
            <a:r>
              <a:rPr lang="ru-RU"/>
              <a:t>А и В – действительные числа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i="1">
                <a:latin typeface="Times New Roman" pitchFamily="18" charset="0"/>
              </a:rPr>
              <a:t>i</a:t>
            </a:r>
            <a:r>
              <a:rPr lang="ru-RU" b="1" i="1">
                <a:latin typeface="Times New Roman" pitchFamily="18" charset="0"/>
              </a:rPr>
              <a:t>- </a:t>
            </a:r>
            <a:r>
              <a:rPr lang="ru-RU"/>
              <a:t>некоторый символ</a:t>
            </a:r>
            <a:r>
              <a:rPr lang="ru-RU" b="1" i="1">
                <a:latin typeface="Times New Roman" pitchFamily="18" charset="0"/>
              </a:rPr>
              <a:t> , </a:t>
            </a:r>
            <a:r>
              <a:rPr lang="ru-RU" i="1"/>
              <a:t>такой, что</a:t>
            </a:r>
            <a:r>
              <a:rPr lang="ru-RU" b="1" i="1"/>
              <a:t>    </a:t>
            </a:r>
            <a:r>
              <a:rPr lang="en-US" b="1" i="1">
                <a:latin typeface="Times New Roman" pitchFamily="18" charset="0"/>
                <a:cs typeface="Arial" charset="0"/>
              </a:rPr>
              <a:t>i</a:t>
            </a:r>
            <a:r>
              <a:rPr lang="en-US" b="1" i="1">
                <a:latin typeface="Times New Roman" pitchFamily="18" charset="0"/>
                <a:cs typeface="Times New Roman" pitchFamily="18" charset="0"/>
              </a:rPr>
              <a:t>²=</a:t>
            </a:r>
            <a:r>
              <a:rPr lang="ru-RU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>
                <a:latin typeface="Times New Roman" pitchFamily="18" charset="0"/>
                <a:cs typeface="Times New Roman" pitchFamily="18" charset="0"/>
              </a:rPr>
              <a:t>-1</a:t>
            </a:r>
            <a:endParaRPr lang="ru-RU" b="1" i="1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cs typeface="Times New Roman" pitchFamily="18" charset="0"/>
              </a:rPr>
              <a:t>А – действительная часть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cs typeface="Times New Roman" pitchFamily="18" charset="0"/>
              </a:rPr>
              <a:t>В – мнимая часть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i="1"/>
              <a:t>i</a:t>
            </a:r>
            <a:r>
              <a:rPr lang="ru-RU" b="1" i="1"/>
              <a:t> – мнимая единица</a:t>
            </a:r>
            <a:endParaRPr lang="ru-RU" b="1" i="1"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/>
          </a:p>
          <a:p>
            <a:pPr>
              <a:lnSpc>
                <a:spcPct val="90000"/>
              </a:lnSpc>
              <a:buFontTx/>
              <a:buNone/>
            </a:pPr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199313" cy="16002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b="1"/>
              <a:t>А + В</a:t>
            </a:r>
            <a:r>
              <a:rPr lang="en-US" b="1"/>
              <a:t>·</a:t>
            </a:r>
            <a:r>
              <a:rPr lang="ru-RU" b="1"/>
              <a:t> </a:t>
            </a:r>
            <a:r>
              <a:rPr lang="en-US" b="1" i="1">
                <a:latin typeface="Times New Roman" pitchFamily="18" charset="0"/>
              </a:rPr>
              <a:t>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Геометрическая интерпретация комплексного числа</a:t>
            </a:r>
          </a:p>
        </p:txBody>
      </p:sp>
      <p:pic>
        <p:nvPicPr>
          <p:cNvPr id="16388" name="Picture 4" descr="1"/>
          <p:cNvPicPr>
            <a:picLocks noChangeAspect="1" noChangeArrowheads="1"/>
          </p:cNvPicPr>
          <p:nvPr/>
        </p:nvPicPr>
        <p:blipFill>
          <a:blip r:embed="rId2"/>
          <a:srcRect b="12201"/>
          <a:stretch>
            <a:fillRect/>
          </a:stretch>
        </p:blipFill>
        <p:spPr bwMode="auto">
          <a:xfrm>
            <a:off x="1042988" y="2133600"/>
            <a:ext cx="3121025" cy="3313113"/>
          </a:xfrm>
          <a:prstGeom prst="rect">
            <a:avLst/>
          </a:prstGeom>
          <a:noFill/>
        </p:spPr>
      </p:pic>
      <p:pic>
        <p:nvPicPr>
          <p:cNvPr id="16389" name="Picture 5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844675"/>
            <a:ext cx="3419475" cy="4133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48" name="Object 16"/>
          <p:cNvGraphicFramePr>
            <a:graphicFrameLocks noChangeAspect="1"/>
          </p:cNvGraphicFramePr>
          <p:nvPr>
            <p:ph idx="1"/>
          </p:nvPr>
        </p:nvGraphicFramePr>
        <p:xfrm>
          <a:off x="4786314" y="4857760"/>
          <a:ext cx="1857388" cy="665856"/>
        </p:xfrm>
        <a:graphic>
          <a:graphicData uri="http://schemas.openxmlformats.org/presentationml/2006/ole">
            <p:oleObj spid="_x0000_s18448" name="Формула" r:id="rId3" imgW="672840" imgH="241200" progId="Equation.3">
              <p:embed/>
            </p:oleObj>
          </a:graphicData>
        </a:graphic>
      </p:graphicFrame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4292600"/>
            <a:ext cx="6870700" cy="431800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Модуль комплексного числа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258888" y="2276475"/>
            <a:ext cx="208756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 dirty="0">
                <a:latin typeface="Arial" pitchFamily="34" charset="0"/>
                <a:cs typeface="Arial" pitchFamily="34" charset="0"/>
              </a:rPr>
              <a:t>Z=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А - В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>
                <a:latin typeface="Arial" pitchFamily="34" charset="0"/>
                <a:cs typeface="Arial" pitchFamily="34" charset="0"/>
              </a:rPr>
              <a:t>i</a:t>
            </a:r>
            <a:endParaRPr lang="en-US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1835150" y="2420938"/>
            <a:ext cx="1655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563938" y="2565400"/>
            <a:ext cx="215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latin typeface="Arial" pitchFamily="34" charset="0"/>
                <a:cs typeface="Arial" pitchFamily="34" charset="0"/>
              </a:rPr>
              <a:t>СОПРЯЖЕННОЕ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5724525" y="2349500"/>
            <a:ext cx="208756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latin typeface="Arial" pitchFamily="34" charset="0"/>
                <a:cs typeface="Arial" pitchFamily="34" charset="0"/>
              </a:rPr>
              <a:t>Z= </a:t>
            </a:r>
            <a:r>
              <a:rPr lang="ru-RU" sz="3200" b="1">
                <a:latin typeface="Arial" pitchFamily="34" charset="0"/>
                <a:cs typeface="Arial" pitchFamily="34" charset="0"/>
              </a:rPr>
              <a:t>А + В</a:t>
            </a:r>
            <a:r>
              <a:rPr lang="en-US" sz="3200" b="1">
                <a:latin typeface="Arial" pitchFamily="34" charset="0"/>
                <a:cs typeface="Arial" pitchFamily="34" charset="0"/>
              </a:rPr>
              <a:t>·</a:t>
            </a:r>
            <a:r>
              <a:rPr lang="ru-RU" sz="3200" b="1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>
                <a:latin typeface="Arial" pitchFamily="34" charset="0"/>
                <a:cs typeface="Arial" pitchFamily="34" charset="0"/>
              </a:rPr>
              <a:t>i</a:t>
            </a: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1187450" y="24209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3348038" y="3284538"/>
            <a:ext cx="24495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(Z) = Z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492500" y="3284538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1042988" y="404813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Комплексно сопряженные числа.</a:t>
            </a: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3492500" y="321310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051050" y="4868863"/>
            <a:ext cx="4608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Z  =  A + B </a:t>
            </a:r>
            <a:r>
              <a:rPr lang="en-US" sz="3200" b="1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= 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2051050" y="49418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2484438" y="49418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3059113" y="49418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4286248" y="492919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Тригонометрическая форма комплексного числа</a:t>
            </a:r>
          </a:p>
        </p:txBody>
      </p:sp>
      <p:pic>
        <p:nvPicPr>
          <p:cNvPr id="22532" name="Picture 4" descr="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4213" y="1773238"/>
            <a:ext cx="3419475" cy="4133850"/>
          </a:xfrm>
          <a:prstGeom prst="rect">
            <a:avLst/>
          </a:prstGeom>
          <a:noFill/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284663" y="2060575"/>
            <a:ext cx="374332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Z =r</a:t>
            </a:r>
          </a:p>
          <a:p>
            <a:pPr>
              <a:spcBef>
                <a:spcPct val="50000"/>
              </a:spcBef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φ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аргумент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аргумент комплексного числа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Z=r cos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φ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+ 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Z sin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φ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=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= r (cos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φ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sin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φ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где</a:t>
            </a:r>
          </a:p>
          <a:p>
            <a:pPr>
              <a:spcBef>
                <a:spcPct val="50000"/>
              </a:spcBef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Для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Z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=0 аргумент не определяется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l-GR" sz="2400" dirty="0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4356100" y="21336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4643438" y="21336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39937" name="Object 1"/>
          <p:cNvGraphicFramePr>
            <a:graphicFrameLocks noChangeAspect="1"/>
          </p:cNvGraphicFramePr>
          <p:nvPr/>
        </p:nvGraphicFramePr>
        <p:xfrm>
          <a:off x="4256088" y="4776788"/>
          <a:ext cx="1846262" cy="701675"/>
        </p:xfrm>
        <a:graphic>
          <a:graphicData uri="http://schemas.openxmlformats.org/presentationml/2006/ole">
            <p:oleObj spid="_x0000_s39937" name="Формула" r:id="rId4" imgW="1168200" imgH="444240" progId="Equation.3">
              <p:embed/>
            </p:oleObj>
          </a:graphicData>
        </a:graphic>
      </p:graphicFrame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6215074" y="4714884"/>
          <a:ext cx="2009856" cy="785818"/>
        </p:xfrm>
        <a:graphic>
          <a:graphicData uri="http://schemas.openxmlformats.org/presentationml/2006/ole">
            <p:oleObj spid="_x0000_s39938" name="Формула" r:id="rId5" imgW="11048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</TotalTime>
  <Words>494</Words>
  <Application>Microsoft Office PowerPoint</Application>
  <PresentationFormat>Экран (4:3)</PresentationFormat>
  <Paragraphs>94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Открытая</vt:lpstr>
      <vt:lpstr>Формула</vt:lpstr>
      <vt:lpstr>Microsoft Equation 3.0</vt:lpstr>
      <vt:lpstr>Этюды из жизни комплексных чисел</vt:lpstr>
      <vt:lpstr>Исторические предпосылки развития комплексного числа</vt:lpstr>
      <vt:lpstr>Решение квадратных уравнений</vt:lpstr>
      <vt:lpstr>Слайд 4</vt:lpstr>
      <vt:lpstr>Вид комплексного числа</vt:lpstr>
      <vt:lpstr>А + В· i</vt:lpstr>
      <vt:lpstr>Геометрическая интерпретация комплексного числа</vt:lpstr>
      <vt:lpstr>Модуль комплексного числа</vt:lpstr>
      <vt:lpstr>Тригонометрическая форма комплексного числа</vt:lpstr>
      <vt:lpstr>Сложение и умножение комплексных чисел</vt:lpstr>
      <vt:lpstr>Примеры:</vt:lpstr>
      <vt:lpstr>Вычитание и деление комплексных чисел</vt:lpstr>
      <vt:lpstr>Примеры:</vt:lpstr>
      <vt:lpstr>Почему современный мир быстро меняется?</vt:lpstr>
      <vt:lpstr>Слайд 15</vt:lpstr>
    </vt:vector>
  </TitlesOfParts>
  <Company>CLR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Комплексные числа</dc:title>
  <dc:creator>User</dc:creator>
  <cp:lastModifiedBy>Admin</cp:lastModifiedBy>
  <cp:revision>25</cp:revision>
  <dcterms:created xsi:type="dcterms:W3CDTF">2006-12-18T13:16:18Z</dcterms:created>
  <dcterms:modified xsi:type="dcterms:W3CDTF">2011-03-13T16:18:15Z</dcterms:modified>
</cp:coreProperties>
</file>